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3.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64" r:id="rId7"/>
    <p:sldId id="303" r:id="rId8"/>
    <p:sldId id="314" r:id="rId9"/>
    <p:sldId id="275" r:id="rId10"/>
    <p:sldId id="276" r:id="rId11"/>
    <p:sldId id="277" r:id="rId12"/>
    <p:sldId id="334" r:id="rId13"/>
    <p:sldId id="278" r:id="rId14"/>
    <p:sldId id="302" r:id="rId15"/>
    <p:sldId id="297" r:id="rId16"/>
    <p:sldId id="280" r:id="rId17"/>
    <p:sldId id="291" r:id="rId18"/>
    <p:sldId id="292" r:id="rId19"/>
    <p:sldId id="289" r:id="rId20"/>
    <p:sldId id="290" r:id="rId21"/>
    <p:sldId id="293" r:id="rId22"/>
    <p:sldId id="294" r:id="rId23"/>
    <p:sldId id="295" r:id="rId24"/>
    <p:sldId id="296" r:id="rId25"/>
    <p:sldId id="299" r:id="rId26"/>
  </p:sldIdLst>
  <p:sldSz cx="18288000" cy="10287000"/>
  <p:notesSz cx="6858000" cy="9144000"/>
  <p:embeddedFontLst>
    <p:embeddedFont>
      <p:font typeface="Calibri" panose="020F0502020204030204"/>
      <p:regular r:id="rId31"/>
      <p:bold r:id="rId32"/>
      <p:italic r:id="rId33"/>
      <p:boldItalic r:id="rId34"/>
    </p:embeddedFont>
    <p:embeddedFont>
      <p:font typeface="Gabriola" panose="04040605051002020D02" charset="0"/>
      <p:regular r:id="rId35"/>
    </p:embeddedFont>
    <p:embeddedFont>
      <p:font typeface="Lato" panose="020F0502020204030203"/>
      <p:regular r:id="rId36"/>
      <p:bold r:id="rId37"/>
      <p:italic r:id="rId38"/>
      <p:boldItalic r:id="rId39"/>
    </p:embeddedFont>
    <p:embeddedFont>
      <p:font typeface="Bahnschrift" panose="020B0502040204020203"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87" userDrawn="1">
          <p15:clr>
            <a:srgbClr val="000000"/>
          </p15:clr>
        </p15:guide>
        <p15:guide id="2" pos="2832" userDrawn="1">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5739"/>
    <a:srgbClr val="0095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087"/>
        <p:guide pos="28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1.fntdata"/><Relationship Id="rId40" Type="http://schemas.openxmlformats.org/officeDocument/2006/relationships/font" Target="fonts/font10.fntdata"/><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1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0" name="Shape 70"/>
        <p:cNvGrpSpPr/>
        <p:nvPr/>
      </p:nvGrpSpPr>
      <p:grpSpPr>
        <a:xfrm>
          <a:off x="0" y="0"/>
          <a:ext cx="0" cy="0"/>
          <a:chOff x="0" y="0"/>
          <a:chExt cx="0" cy="0"/>
        </a:xfrm>
      </p:grpSpPr>
      <p:sp>
        <p:nvSpPr>
          <p:cNvPr id="71" name="Google Shape;71;p2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3" name="Google Shape;73;p2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76" name="Google Shape;76;p25"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7" name="Shape 77"/>
        <p:cNvGrpSpPr/>
        <p:nvPr/>
      </p:nvGrpSpPr>
      <p:grpSpPr>
        <a:xfrm>
          <a:off x="0" y="0"/>
          <a:ext cx="0" cy="0"/>
          <a:chOff x="0" y="0"/>
          <a:chExt cx="0" cy="0"/>
        </a:xfrm>
      </p:grpSpPr>
      <p:sp>
        <p:nvSpPr>
          <p:cNvPr id="78" name="Google Shape;78;p26"/>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0" name="Google Shape;80;p2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83" name="Google Shape;83;p26"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12600" y="594000"/>
            <a:ext cx="16453800" cy="1058400"/>
          </a:xfrm>
        </p:spPr>
        <p:txBody>
          <a:bodyPr wrap="square" lIns="0" tIns="0" rIns="0" bIns="0">
            <a:normAutofit/>
          </a:bodyPr>
          <a:lstStyle>
            <a:lvl1pPr algn="l" fontAlgn="base">
              <a:defRPr sz="4800">
                <a:solidFill>
                  <a:schemeClr val="tx1">
                    <a:lumMod val="85000"/>
                    <a:lumOff val="15000"/>
                  </a:schemeClr>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17"/>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8" name="Google Shape;18;p1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0" name="Google Shape;30;p1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6" name="Google Shape;36;p20"/>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7" name="Google Shape;37;p2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3" name="Google Shape;43;p21"/>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4" name="Google Shape;44;p21"/>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21"/>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2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57" name="Google Shape;57;p23"/>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58" name="Google Shape;58;p2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1" name="Google Shape;61;p23"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2" name="Shape 62"/>
        <p:cNvGrpSpPr/>
        <p:nvPr/>
      </p:nvGrpSpPr>
      <p:grpSpPr>
        <a:xfrm>
          <a:off x="0" y="0"/>
          <a:ext cx="0" cy="0"/>
          <a:chOff x="0" y="0"/>
          <a:chExt cx="0" cy="0"/>
        </a:xfrm>
      </p:grpSpPr>
      <p:sp>
        <p:nvSpPr>
          <p:cNvPr id="63" name="Google Shape;63;p24"/>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p:nvPr>
            <p:ph type="pic" idx="2"/>
          </p:nvPr>
        </p:nvSpPr>
        <p:spPr>
          <a:xfrm>
            <a:off x="1792288" y="612775"/>
            <a:ext cx="5486400" cy="4114800"/>
          </a:xfrm>
          <a:prstGeom prst="rect">
            <a:avLst/>
          </a:prstGeom>
          <a:noFill/>
          <a:ln>
            <a:noFill/>
          </a:ln>
        </p:spPr>
      </p:sp>
      <p:sp>
        <p:nvSpPr>
          <p:cNvPr id="65" name="Google Shape;65;p24"/>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6" name="Google Shape;66;p2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9" name="Google Shape;69;p24"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5"/>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ags" Target="../tags/tag21.xml"/><Relationship Id="rId5" Type="http://schemas.openxmlformats.org/officeDocument/2006/relationships/image" Target="../media/image13.webp"/><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jpeg"/><Relationship Id="rId3" Type="http://schemas.openxmlformats.org/officeDocument/2006/relationships/tags" Target="../tags/tag24.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16.jpeg"/><Relationship Id="rId2" Type="http://schemas.openxmlformats.org/officeDocument/2006/relationships/tags" Target="../tags/tag25.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image" Target="../media/image6.png"/><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tags" Target="../tags/tag6.xml"/><Relationship Id="rId2" Type="http://schemas.openxmlformats.org/officeDocument/2006/relationships/image" Target="../media/image1.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3.png"/><Relationship Id="rId7" Type="http://schemas.openxmlformats.org/officeDocument/2006/relationships/image" Target="../media/image1.png"/><Relationship Id="rId6" Type="http://schemas.openxmlformats.org/officeDocument/2006/relationships/image" Target="../media/image9.pn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6.xml"/><Relationship Id="rId12" Type="http://schemas.openxmlformats.org/officeDocument/2006/relationships/slideLayout" Target="../slideLayouts/slideLayout12.xml"/><Relationship Id="rId11" Type="http://schemas.openxmlformats.org/officeDocument/2006/relationships/tags" Target="../tags/tag16.xml"/><Relationship Id="rId10" Type="http://schemas.openxmlformats.org/officeDocument/2006/relationships/image" Target="../media/image10.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11.jpeg"/><Relationship Id="rId4" Type="http://schemas.openxmlformats.org/officeDocument/2006/relationships/tags" Target="../tags/tag17.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87" name="Shape 87"/>
        <p:cNvGrpSpPr/>
        <p:nvPr/>
      </p:nvGrpSpPr>
      <p:grpSpPr>
        <a:xfrm>
          <a:off x="0" y="0"/>
          <a:ext cx="0" cy="0"/>
          <a:chOff x="0" y="0"/>
          <a:chExt cx="0" cy="0"/>
        </a:xfrm>
      </p:grpSpPr>
      <p:grpSp>
        <p:nvGrpSpPr>
          <p:cNvPr id="88" name="Google Shape;88;p1"/>
          <p:cNvGrpSpPr/>
          <p:nvPr/>
        </p:nvGrpSpPr>
        <p:grpSpPr>
          <a:xfrm>
            <a:off x="-1543050" y="-497256"/>
            <a:ext cx="3086120" cy="10784517"/>
            <a:chOff x="0" y="-19050"/>
            <a:chExt cx="812800" cy="2995200"/>
          </a:xfrm>
        </p:grpSpPr>
        <p:sp>
          <p:nvSpPr>
            <p:cNvPr id="89" name="Google Shape;89;p1"/>
            <p:cNvSpPr/>
            <p:nvPr/>
          </p:nvSpPr>
          <p:spPr>
            <a:xfrm>
              <a:off x="0" y="119055"/>
              <a:ext cx="812800" cy="285706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90" name="Google Shape;90;p1"/>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1" name="Google Shape;91;p1"/>
          <p:cNvSpPr/>
          <p:nvPr/>
        </p:nvSpPr>
        <p:spPr>
          <a:xfrm>
            <a:off x="16384715" y="9009597"/>
            <a:ext cx="1903286" cy="1275980"/>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grpSp>
        <p:nvGrpSpPr>
          <p:cNvPr id="92" name="Google Shape;92;p1"/>
          <p:cNvGrpSpPr/>
          <p:nvPr/>
        </p:nvGrpSpPr>
        <p:grpSpPr>
          <a:xfrm>
            <a:off x="1227773" y="4083810"/>
            <a:ext cx="110605" cy="2898805"/>
            <a:chOff x="0" y="-19050"/>
            <a:chExt cx="26400" cy="691905"/>
          </a:xfrm>
        </p:grpSpPr>
        <p:sp>
          <p:nvSpPr>
            <p:cNvPr id="93" name="Google Shape;93;p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sp>
        <p:sp>
          <p:nvSpPr>
            <p:cNvPr id="94" name="Google Shape;94;p1"/>
            <p:cNvSpPr txBox="1"/>
            <p:nvPr/>
          </p:nvSpPr>
          <p:spPr>
            <a:xfrm>
              <a:off x="0" y="-19050"/>
              <a:ext cx="26400" cy="6918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
          <p:cNvSpPr txBox="1"/>
          <p:nvPr/>
        </p:nvSpPr>
        <p:spPr>
          <a:xfrm>
            <a:off x="1725930" y="1107440"/>
            <a:ext cx="13276580" cy="2297430"/>
          </a:xfrm>
          <a:prstGeom prst="rect">
            <a:avLst/>
          </a:prstGeom>
          <a:noFill/>
          <a:ln>
            <a:noFill/>
          </a:ln>
        </p:spPr>
        <p:txBody>
          <a:bodyPr spcFirstLastPara="1" wrap="square" lIns="0" tIns="0" rIns="0" bIns="0" anchor="t" anchorCtr="0">
            <a:noAutofit/>
          </a:bodyPr>
          <a:lstStyle/>
          <a:p>
            <a:pPr marL="0" marR="0" lvl="0" indent="0" algn="ctr" rtl="0">
              <a:lnSpc>
                <a:spcPct val="134000"/>
              </a:lnSpc>
              <a:spcBef>
                <a:spcPts val="0"/>
              </a:spcBef>
              <a:spcAft>
                <a:spcPts val="0"/>
              </a:spcAft>
              <a:buClr>
                <a:srgbClr val="000000"/>
              </a:buClr>
              <a:buSzPts val="8800"/>
              <a:buFont typeface="Arial" panose="020B0604020202020204"/>
              <a:buNone/>
            </a:pPr>
            <a:r>
              <a:rPr lang="en-US" sz="7200" b="1">
                <a:solidFill>
                  <a:srgbClr val="1C5739"/>
                </a:solidFill>
                <a:latin typeface="Gabriola" panose="04040605051002020D02" charset="0"/>
                <a:cs typeface="Gabriola" panose="04040605051002020D02" charset="0"/>
              </a:rPr>
              <a:t>Smart Monitoring Systems for Autonomous Vehicles Using IoT</a:t>
            </a:r>
            <a:endParaRPr lang="en-US" sz="7200" b="1">
              <a:solidFill>
                <a:srgbClr val="1C5739"/>
              </a:solidFill>
              <a:latin typeface="Gabriola" panose="04040605051002020D02" charset="0"/>
              <a:cs typeface="Gabriola" panose="04040605051002020D02" charset="0"/>
            </a:endParaRPr>
          </a:p>
        </p:txBody>
      </p:sp>
      <p:sp>
        <p:nvSpPr>
          <p:cNvPr id="96" name="Google Shape;96;p1"/>
          <p:cNvSpPr/>
          <p:nvPr/>
        </p:nvSpPr>
        <p:spPr>
          <a:xfrm>
            <a:off x="-1439055" y="65637"/>
            <a:ext cx="2883478" cy="1958238"/>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a:stretch>
          </a:blipFill>
          <a:ln>
            <a:noFill/>
          </a:ln>
        </p:spPr>
      </p:sp>
      <p:sp>
        <p:nvSpPr>
          <p:cNvPr id="97" name="Google Shape;97;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9" name="Google Shape;99;p1"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0" name="Google Shape;100;p1"/>
          <p:cNvSpPr/>
          <p:nvPr/>
        </p:nvSpPr>
        <p:spPr>
          <a:xfrm>
            <a:off x="1867771" y="5525449"/>
            <a:ext cx="12644400" cy="4521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Name of Candidate :</a:t>
            </a:r>
            <a:r>
              <a:rPr lang="en-US" sz="3200" b="1">
                <a:solidFill>
                  <a:srgbClr val="336600"/>
                </a:solidFill>
                <a:latin typeface="Lato" panose="020F0502020204030203"/>
                <a:ea typeface="Lato" panose="020F0502020204030203"/>
                <a:cs typeface="Lato" panose="020F0502020204030203"/>
                <a:sym typeface="Lato" panose="020F0502020204030203"/>
              </a:rPr>
              <a:t> </a:t>
            </a:r>
            <a:r>
              <a:rPr lang="en-IN" altLang="en-US" sz="3200" b="1">
                <a:solidFill>
                  <a:srgbClr val="336600"/>
                </a:solidFill>
                <a:latin typeface="Lato" panose="020F0502020204030203"/>
                <a:ea typeface="Lato" panose="020F0502020204030203"/>
                <a:cs typeface="Lato" panose="020F0502020204030203"/>
                <a:sym typeface="Lato" panose="020F0502020204030203"/>
              </a:rPr>
              <a:t>MUHAMMAD ANSHAD P A</a:t>
            </a:r>
            <a:endParaRPr lang="en-US" sz="3200" b="1">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Register No : 232040</a:t>
            </a:r>
            <a:r>
              <a:rPr lang="en-IN" altLang="en-US" sz="3200" b="1" i="0" u="none" strike="noStrike" cap="none">
                <a:solidFill>
                  <a:srgbClr val="336600"/>
                </a:solidFill>
                <a:latin typeface="Lato" panose="020F0502020204030203"/>
                <a:ea typeface="Lato" panose="020F0502020204030203"/>
                <a:cs typeface="Lato" panose="020F0502020204030203"/>
                <a:sym typeface="Lato" panose="020F0502020204030203"/>
              </a:rPr>
              <a:t>36</a:t>
            </a:r>
            <a:b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br>
            <a:br>
              <a:rPr lang="en-US" sz="3200" b="0" i="0" u="none" strike="noStrike" cap="none">
                <a:solidFill>
                  <a:srgbClr val="336600"/>
                </a:solidFill>
                <a:latin typeface="Lato" panose="020F0502020204030203"/>
                <a:ea typeface="Lato" panose="020F0502020204030203"/>
                <a:cs typeface="Lato" panose="020F0502020204030203"/>
                <a:sym typeface="Lato" panose="020F0502020204030203"/>
              </a:rPr>
            </a:b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Date : </a:t>
            </a:r>
            <a:r>
              <a:rPr lang="en-US" sz="3200" b="1">
                <a:solidFill>
                  <a:srgbClr val="336600"/>
                </a:solidFill>
                <a:latin typeface="Lato" panose="020F0502020204030203"/>
                <a:ea typeface="Lato" panose="020F0502020204030203"/>
                <a:cs typeface="Lato" panose="020F0502020204030203"/>
                <a:sym typeface="Lato" panose="020F0502020204030203"/>
              </a:rPr>
              <a:t> 2</a:t>
            </a:r>
            <a:r>
              <a:rPr lang="en-IN" altLang="en-US" sz="3200" b="1">
                <a:solidFill>
                  <a:srgbClr val="336600"/>
                </a:solidFill>
                <a:latin typeface="Lato" panose="020F0502020204030203"/>
                <a:ea typeface="Lato" panose="020F0502020204030203"/>
                <a:cs typeface="Lato" panose="020F0502020204030203"/>
                <a:sym typeface="Lato" panose="020F0502020204030203"/>
              </a:rPr>
              <a:t>7</a:t>
            </a:r>
            <a:r>
              <a:rPr lang="en-US" sz="3200" b="1">
                <a:solidFill>
                  <a:srgbClr val="336600"/>
                </a:solidFill>
                <a:latin typeface="Lato" panose="020F0502020204030203"/>
                <a:ea typeface="Lato" panose="020F0502020204030203"/>
                <a:cs typeface="Lato" panose="020F0502020204030203"/>
                <a:sym typeface="Lato" panose="020F0502020204030203"/>
              </a:rPr>
              <a:t>-11-2024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Venue : RCSS</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Programme : MCA </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Batch : 2022-2024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2442210" y="2183765"/>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Identify patterns in sensor data for accurate object classification.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K-means, Multi-class neural networks.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1480185"/>
            <a:ext cx="9940925" cy="4997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Clustering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569210" y="4034790"/>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Predict the future state of objects in the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Regression random forest, Bayes regression.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103755" y="33312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Regression Models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255141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 Protocols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813810"/>
            <a:ext cx="11958320" cy="8991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Vehicles share data on speed, position, and route intentions.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Helps avoid collisions and improve traffic flow.</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899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V2V (Vehicle-to-Vehicle):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42210" y="561975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Communicates with traffic lights, road signs, and infrastructure for route optimization.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48234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V2I (Vehicle-to-Infrastructure):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2442210" y="7127875"/>
            <a:ext cx="11958320" cy="58293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Connects vehicles to the cloud for broader data analysis and updates.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4" name="Google Shape;109;p2"/>
          <p:cNvSpPr txBox="1"/>
          <p:nvPr/>
        </p:nvSpPr>
        <p:spPr>
          <a:xfrm>
            <a:off x="1976755" y="65570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V2N (Vehicle-to-Network):</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42210" y="8959850"/>
            <a:ext cx="11958320"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Detects and interacts with pedestrians for safety in urban environments.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81635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V2P (Vehicle-to-Pedestrian):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272665" y="2314575"/>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V2X (Vehicle-to-Everything): Enables interaction between the vehicle and external systems.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18" name="Picture 17" descr="iot_img2"/>
          <p:cNvPicPr>
            <a:picLocks noChangeAspect="1"/>
          </p:cNvPicPr>
          <p:nvPr/>
        </p:nvPicPr>
        <p:blipFill>
          <a:blip r:embed="rId4"/>
          <a:stretch>
            <a:fillRect/>
          </a:stretch>
        </p:blipFill>
        <p:spPr>
          <a:xfrm>
            <a:off x="2835910" y="1028700"/>
            <a:ext cx="11530965" cy="8875395"/>
          </a:xfrm>
          <a:prstGeom prst="rect">
            <a:avLst/>
          </a:prstGeom>
          <a:effectLst>
            <a:softEdge rad="635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4" name="Google Shape;109;p2"/>
          <p:cNvSpPr txBox="1"/>
          <p:nvPr/>
        </p:nvSpPr>
        <p:spPr>
          <a:xfrm>
            <a:off x="1953260" y="2045335"/>
            <a:ext cx="12522835" cy="7156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Power Management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18715" y="4167505"/>
            <a:ext cx="9889490" cy="568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Reducing the energy footprint of IoT devices.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53260" y="3443605"/>
            <a:ext cx="1336929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Energy-Efficient Sensors: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418715" y="537210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Optimizing power usage across sensors, processors, and communication units.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1930400" y="475615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Battery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080895" y="2760980"/>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Efficient power usage is critical for IoT-enabled AVs, which rely heavily on sensors and processing units.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2" name="Google Shape;109;p2"/>
          <p:cNvSpPr txBox="1"/>
          <p:nvPr/>
        </p:nvSpPr>
        <p:spPr>
          <a:xfrm>
            <a:off x="2360295" y="719836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Using kinetic energy from vehicle motion to recharge batteries.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3" name="Google Shape;109;p2"/>
          <p:cNvSpPr txBox="1"/>
          <p:nvPr/>
        </p:nvSpPr>
        <p:spPr>
          <a:xfrm>
            <a:off x="1930400" y="626681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Regenerative Systems: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778256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Key Observations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The combination of LiDAR, radar, cameras, and ultrasonic sensors enables autonomous vehicles to perceive their surroundings with high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Sensors provide redundancy, ensuring reliability in detecting obstacles and navigating complex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Integration of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V2V and V2I systems improve traffic flow, reduce congestion, and enhance safety by enabling vehicles to "talk" to each other and infrastructure in real-time.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Vehicles can adjust speeds dynamically based on real-time traffic data.</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Impact of V2X Communication: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Edge computing reduces latency, ensuring faster responses to dynamic situations (e.g., sudden obstacle detection).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Cloud computing supports long-term analysis for predictive maintenance and route optimization.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5906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Real-Time Data Processing: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systems can forecast component failures, reducing unexpected breakdowns and maintenance costs.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Advantages of IoT in AV Monitoring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detect and respond to obstacles faster than humans, significantly reducing accidents.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cruise control and automated braking systems enhance passenger safety.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Improved Safety: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Optimized routes based on real-time traffic data save time and reduce fuel consumption.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Smooth driving patterns lead to reduced wear and tear on vehicle components.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Enhanced Efficiency: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Reduced carbon emissions due to optimized fuel usage and integration with electric vehicle technologies.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facilitate eco-friendly driving through real-time monitoring.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4039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enables vehicles to interact with smart infrastructure, leading to smoother traffic flow.</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Adaptive traffic lights adjust based on real-time vehicle density.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Better Traffic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Challenges and Limitations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20340" cy="1076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High volumes of data from multiple sensors require significant computational power and storage.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Delays in processing can compromise real-time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Data Processing Bottlenecks: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439674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 like rain, fog, or snow can affect sensor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Poor visibility may reduce the effectiveness of cameras and LiDAR.</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37877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586168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are vulnerable to hacking, posing risks to passenger safety and data privacy.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Unauthorized access to V2X communication can disrupt traffic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53003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7129145"/>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AVs require well-maintained IoT-enabled infrastructure (e.g., smart traffic lights, well-mapped roads).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Deployment is limited in rural or underdeveloped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668337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2442210" y="8769350"/>
            <a:ext cx="13559155" cy="12287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Ambiguity in liability during accidents involving AVs: Should the manufacturer, software developer, or passenger be held responsible?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Ethical dilemmas in decision-making algorithms (e.g., choosing between two accident scenarios).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976755" y="832548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Legal and Ethical Issues: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Experiment Setup</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91460" cy="15214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Sensors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LiDAR, radar, cameras, ultrasonic sensors, and GPS modules.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Processing Units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Edge computing devices for local data processing and cloud servers for large-scale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Communication Devices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5G-enabled modules for V2V and V2I communication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Hardware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41575" y="5003165"/>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Convolutional Neural Networks (CNNs) for object detection, Principal Component Analysis (PCA) for data reduction, and YOLO for obstacle classification.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IoT Platform</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 centralized system for managing connected devices, collecting data, and enabling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47545" y="439420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Software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13000" y="71723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Urban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Simulated city environment with heavy traffic and dynamic obstacles.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Highway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High-speed travel with fewer obstacles but varying weather conditions.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Controlled Lab Testing</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Ensuring sensor accuracy and algorithm performance in a controlled environment.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47545" y="661098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Testing Environment: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Process and Results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4012545" cy="32594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1: Sensors collected real-time data on vehicle surroundings (obstacles, lane markings, traffic signs).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2: Edge computing processed data locally to make instant decisions (e.g., braking or steering).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3: Data was transmitted to the cloud for long-term storage and trend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4: Machine learning algorithms analyzed data to improve decision-making (e.g., recognizing patterns in pedestrian movement).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5: Predictive maintenance systems used sensor data to anticipate potential failures and generate alerts.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Process: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624955"/>
            <a:ext cx="13077190" cy="250253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Obstacle Detection Accuracy: IoT-enabled sensors achieved 95% accuracy in detecting and classifying objects in varied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Latency Reduction: Edge computing reduced response time by 40% compared to traditional cloud-only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Traffic Flow Optimization: V2X communication improved traffic flow by 30%, reducing congestion in urban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Maintenance Efficiency: Predictive systems reduced unexpected breakdowns by 25%, enhancing vehicle uptime.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Weather Adaptability: While performance declined slightly in adverse weather, sensors maintained an 85% effectiveness rate.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8762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Key Results: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755" y="584835"/>
            <a:ext cx="12110085" cy="65468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CHALLENGES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Technical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Sensor Limitations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Latency in Real-Time Processing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Handling large volumes of data from multiple sensors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 Map Dependency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Changes in infrastructure (e.g., road construction) may render maps outdated</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Cybersecurity Risks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Increased Vulnerability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unauthorized control of the vehicle or data breaches.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Weak Device Security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lack robust encryption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Environmental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0" name="Google Shape;109;p2"/>
          <p:cNvSpPr txBox="1"/>
          <p:nvPr/>
        </p:nvSpPr>
        <p:spPr>
          <a:xfrm>
            <a:off x="2103755" y="8019415"/>
            <a:ext cx="7552055" cy="63309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Ethical and Legal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230755" y="8796655"/>
            <a:ext cx="14188440" cy="10591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Liability Issues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Determining responsibility in the event of an accident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Decision-Making Dilemmas.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44338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rPr>
              <a:t>CONTEXT OF THE TOPIC</a:t>
            </a:r>
            <a:endPar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endParaRPr>
          </a:p>
        </p:txBody>
      </p:sp>
      <p:sp>
        <p:nvSpPr>
          <p:cNvPr id="3" name="Google Shape;109;p2"/>
          <p:cNvSpPr txBox="1"/>
          <p:nvPr/>
        </p:nvSpPr>
        <p:spPr>
          <a:xfrm>
            <a:off x="1976755" y="149796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Autonomous Vehicles (AVs)</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1976755" y="2201545"/>
            <a:ext cx="11958320"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AVs are a significant leap in transportation, utilizing advanced AI, machine learning, and sensory technologies to operate without human intervention.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integration has transformed how AVs interact with their environment, enhancing safety, efficiency, and adaptability.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4460875"/>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Importance of IoT in Transportation</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187315"/>
            <a:ext cx="12833985"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enables real-time data collection and analysis, allowing AVs to monitor vehicle health, detect obstacles, and assess road conditions dynamically.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communication through Vehicle-to-Vehicle (V2V) and Vehicle-to-Infrastructure (V2I) systems, ensuring seamless traffic flow and reduced accident risks.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7285990"/>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Problem Statement</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204085" y="7989570"/>
            <a:ext cx="12833985" cy="17240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Traditional monitoring systems face limitations in adaptability and real-time responsiveness.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offers solutions by integrating smart tracking and predictive systems, making AVs safer and more reliable.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INFERENCES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Key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IoT as a Game-Changer.</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Impact on Road Safety.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Efficiency and Sustainability: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Challenges Still to Overcome</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Technical Challenges.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Significance of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Technological Advancements.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Pathway to Smarter Cities.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User Experience.</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3" name="图片 7" descr="E:\MCA\Semesters\SEM_4\Seminar_Smart Monitoring Systems for Autonomous Vehicles Using IoT\ppt\cs3.jpgcs3"/>
          <p:cNvPicPr>
            <a:picLocks noChangeAspect="1"/>
          </p:cNvPicPr>
          <p:nvPr>
            <p:custDataLst>
              <p:tags r:id="rId4"/>
            </p:custDataLst>
          </p:nvPr>
        </p:nvPicPr>
        <p:blipFill>
          <a:blip r:embed="rId5"/>
          <a:srcRect l="12356" r="12356"/>
          <a:stretch>
            <a:fillRect/>
          </a:stretch>
        </p:blipFill>
        <p:spPr>
          <a:xfrm>
            <a:off x="8364500" y="1192010"/>
            <a:ext cx="8116332" cy="8090907"/>
          </a:xfrm>
          <a:custGeom>
            <a:avLst/>
            <a:gdLst>
              <a:gd name="connsiteX0" fmla="*/ 989815 w 5410888"/>
              <a:gd name="connsiteY0" fmla="*/ 0 h 5393938"/>
              <a:gd name="connsiteX1" fmla="*/ 1974519 w 5410888"/>
              <a:gd name="connsiteY1" fmla="*/ 888612 h 5393938"/>
              <a:gd name="connsiteX2" fmla="*/ 1979442 w 5410888"/>
              <a:gd name="connsiteY2" fmla="*/ 986104 h 5393938"/>
              <a:gd name="connsiteX3" fmla="*/ 1980571 w 5410888"/>
              <a:gd name="connsiteY3" fmla="*/ 985995 h 5393938"/>
              <a:gd name="connsiteX4" fmla="*/ 1985485 w 5410888"/>
              <a:gd name="connsiteY4" fmla="*/ 1083303 h 5393938"/>
              <a:gd name="connsiteX5" fmla="*/ 3113630 w 5410888"/>
              <a:gd name="connsiteY5" fmla="*/ 2101358 h 5393938"/>
              <a:gd name="connsiteX6" fmla="*/ 3229575 w 5410888"/>
              <a:gd name="connsiteY6" fmla="*/ 2095503 h 5393938"/>
              <a:gd name="connsiteX7" fmla="*/ 3269085 w 5410888"/>
              <a:gd name="connsiteY7" fmla="*/ 2089473 h 5393938"/>
              <a:gd name="connsiteX8" fmla="*/ 3272119 w 5410888"/>
              <a:gd name="connsiteY8" fmla="*/ 2092831 h 5393938"/>
              <a:gd name="connsiteX9" fmla="*/ 3389084 w 5410888"/>
              <a:gd name="connsiteY9" fmla="*/ 2062756 h 5393938"/>
              <a:gd name="connsiteX10" fmla="*/ 3728204 w 5410888"/>
              <a:gd name="connsiteY10" fmla="*/ 2028570 h 5393938"/>
              <a:gd name="connsiteX11" fmla="*/ 5410888 w 5410888"/>
              <a:gd name="connsiteY11" fmla="*/ 3711254 h 5393938"/>
              <a:gd name="connsiteX12" fmla="*/ 3728204 w 5410888"/>
              <a:gd name="connsiteY12" fmla="*/ 5393938 h 5393938"/>
              <a:gd name="connsiteX13" fmla="*/ 2045520 w 5410888"/>
              <a:gd name="connsiteY13" fmla="*/ 3711254 h 5393938"/>
              <a:gd name="connsiteX14" fmla="*/ 2079706 w 5410888"/>
              <a:gd name="connsiteY14" fmla="*/ 3372135 h 5393938"/>
              <a:gd name="connsiteX15" fmla="*/ 2088475 w 5410888"/>
              <a:gd name="connsiteY15" fmla="*/ 3338034 h 5393938"/>
              <a:gd name="connsiteX16" fmla="*/ 2100768 w 5410888"/>
              <a:gd name="connsiteY16" fmla="*/ 3175552 h 5393938"/>
              <a:gd name="connsiteX17" fmla="*/ 1022845 w 5410888"/>
              <a:gd name="connsiteY17" fmla="*/ 1981065 h 5393938"/>
              <a:gd name="connsiteX18" fmla="*/ 992119 w 5410888"/>
              <a:gd name="connsiteY18" fmla="*/ 1979514 h 5393938"/>
              <a:gd name="connsiteX19" fmla="*/ 989815 w 5410888"/>
              <a:gd name="connsiteY19" fmla="*/ 1979630 h 5393938"/>
              <a:gd name="connsiteX20" fmla="*/ 0 w 5410888"/>
              <a:gd name="connsiteY20" fmla="*/ 989815 h 5393938"/>
              <a:gd name="connsiteX21" fmla="*/ 989815 w 5410888"/>
              <a:gd name="connsiteY21" fmla="*/ 0 h 539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10888" h="5393938">
                <a:moveTo>
                  <a:pt x="989815" y="0"/>
                </a:moveTo>
                <a:cubicBezTo>
                  <a:pt x="1502309" y="0"/>
                  <a:pt x="1923831" y="389492"/>
                  <a:pt x="1974519" y="888612"/>
                </a:cubicBezTo>
                <a:lnTo>
                  <a:pt x="1979442" y="986104"/>
                </a:lnTo>
                <a:lnTo>
                  <a:pt x="1980571" y="985995"/>
                </a:lnTo>
                <a:lnTo>
                  <a:pt x="1985485" y="1083303"/>
                </a:lnTo>
                <a:cubicBezTo>
                  <a:pt x="2043557" y="1655129"/>
                  <a:pt x="2526482" y="2101358"/>
                  <a:pt x="3113630" y="2101358"/>
                </a:cubicBezTo>
                <a:cubicBezTo>
                  <a:pt x="3152773" y="2101358"/>
                  <a:pt x="3191453" y="2099375"/>
                  <a:pt x="3229575" y="2095503"/>
                </a:cubicBezTo>
                <a:lnTo>
                  <a:pt x="3269085" y="2089473"/>
                </a:lnTo>
                <a:lnTo>
                  <a:pt x="3272119" y="2092831"/>
                </a:lnTo>
                <a:lnTo>
                  <a:pt x="3389084" y="2062756"/>
                </a:lnTo>
                <a:cubicBezTo>
                  <a:pt x="3498623" y="2040341"/>
                  <a:pt x="3612039" y="2028570"/>
                  <a:pt x="3728204" y="2028570"/>
                </a:cubicBezTo>
                <a:cubicBezTo>
                  <a:pt x="4657525" y="2028570"/>
                  <a:pt x="5410888" y="2781933"/>
                  <a:pt x="5410888" y="3711254"/>
                </a:cubicBezTo>
                <a:cubicBezTo>
                  <a:pt x="5410888" y="4640575"/>
                  <a:pt x="4657525" y="5393938"/>
                  <a:pt x="3728204" y="5393938"/>
                </a:cubicBezTo>
                <a:cubicBezTo>
                  <a:pt x="2798883" y="5393938"/>
                  <a:pt x="2045520" y="4640575"/>
                  <a:pt x="2045520" y="3711254"/>
                </a:cubicBezTo>
                <a:cubicBezTo>
                  <a:pt x="2045520" y="3595089"/>
                  <a:pt x="2057292" y="3481673"/>
                  <a:pt x="2079706" y="3372135"/>
                </a:cubicBezTo>
                <a:lnTo>
                  <a:pt x="2088475" y="3338034"/>
                </a:lnTo>
                <a:lnTo>
                  <a:pt x="2100768" y="3175552"/>
                </a:lnTo>
                <a:cubicBezTo>
                  <a:pt x="2100768" y="2553876"/>
                  <a:pt x="1628299" y="2042552"/>
                  <a:pt x="1022845" y="1981065"/>
                </a:cubicBezTo>
                <a:lnTo>
                  <a:pt x="992119" y="1979514"/>
                </a:lnTo>
                <a:lnTo>
                  <a:pt x="989815" y="1979630"/>
                </a:lnTo>
                <a:cubicBezTo>
                  <a:pt x="443155" y="1979630"/>
                  <a:pt x="0" y="1536475"/>
                  <a:pt x="0" y="989815"/>
                </a:cubicBezTo>
                <a:cubicBezTo>
                  <a:pt x="0" y="443155"/>
                  <a:pt x="443155" y="0"/>
                  <a:pt x="989815"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6" name="图片" descr="E:\MCA\Semesters\SEM_4\Seminar_Smart Monitoring Systems for Autonomous Vehicles Using IoT\ppt\cs3.jpgcs3"/>
          <p:cNvPicPr/>
          <p:nvPr>
            <p:custDataLst>
              <p:tags r:id="rId6"/>
            </p:custDataLst>
          </p:nvPr>
        </p:nvPicPr>
        <p:blipFill rotWithShape="1">
          <a:blip r:embed="rId5"/>
          <a:srcRect l="12471" r="12471"/>
          <a:stretch>
            <a:fillRect/>
          </a:stretch>
        </p:blipFill>
        <p:spPr>
          <a:xfrm>
            <a:off x="11763375" y="1191895"/>
            <a:ext cx="2917825" cy="2832100"/>
          </a:xfrm>
          <a:prstGeom prst="ellipse">
            <a:avLst/>
          </a:prstGeom>
          <a:ln w="9525" cap="flat" cmpd="sng" algn="ctr">
            <a:solidFill>
              <a:schemeClr val="dk1">
                <a:lumMod val="40000"/>
                <a:lumOff val="60000"/>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1157414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Technological Advancements in IoT and AVs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Next-Generation Sensors: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Improved Range and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All-Weather Performance.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39249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Robust Edge Computing:</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70785" y="4510405"/>
            <a:ext cx="8192135"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Processing closer to the vehicle will become even more efficient, reducing latency and ensuring immediate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584644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Communication 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398895"/>
            <a:ext cx="7995920" cy="12319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5G and Beyond.</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Vehicle Swarming - Coordinated movement of AVs for tasks such as platooning, improving fuel efficiency, and reducing congestion.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78886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AI and Machine Learning Integration:</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70785" y="868680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Algorithms.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Self-Learning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任意多边形: 形状 12"/>
          <p:cNvSpPr/>
          <p:nvPr>
            <p:custDataLst>
              <p:tags r:id="rId4"/>
            </p:custDataLst>
          </p:nvPr>
        </p:nvSpPr>
        <p:spPr>
          <a:xfrm>
            <a:off x="10662945" y="2069216"/>
            <a:ext cx="7061802" cy="6810567"/>
          </a:xfrm>
          <a:custGeom>
            <a:avLst/>
            <a:gdLst>
              <a:gd name="connsiteX0" fmla="*/ 2544449 w 5332839"/>
              <a:gd name="connsiteY0" fmla="*/ 195 h 5143115"/>
              <a:gd name="connsiteX1" fmla="*/ 3989326 w 5332839"/>
              <a:gd name="connsiteY1" fmla="*/ 696990 h 5143115"/>
              <a:gd name="connsiteX2" fmla="*/ 4615480 w 5332839"/>
              <a:gd name="connsiteY2" fmla="*/ 1580526 h 5143115"/>
              <a:gd name="connsiteX3" fmla="*/ 5138211 w 5332839"/>
              <a:gd name="connsiteY3" fmla="*/ 2501358 h 5143115"/>
              <a:gd name="connsiteX4" fmla="*/ 3900513 w 5332839"/>
              <a:gd name="connsiteY4" fmla="*/ 5017341 h 5143115"/>
              <a:gd name="connsiteX5" fmla="*/ 2840740 w 5332839"/>
              <a:gd name="connsiteY5" fmla="*/ 5133507 h 5143115"/>
              <a:gd name="connsiteX6" fmla="*/ 1575642 w 5332839"/>
              <a:gd name="connsiteY6" fmla="*/ 5101174 h 5143115"/>
              <a:gd name="connsiteX7" fmla="*/ 88253 w 5332839"/>
              <a:gd name="connsiteY7" fmla="*/ 2851265 h 5143115"/>
              <a:gd name="connsiteX8" fmla="*/ 561662 w 5332839"/>
              <a:gd name="connsiteY8" fmla="*/ 1718356 h 5143115"/>
              <a:gd name="connsiteX9" fmla="*/ 1142458 w 5332839"/>
              <a:gd name="connsiteY9" fmla="*/ 749720 h 5143115"/>
              <a:gd name="connsiteX10" fmla="*/ 2544449 w 5332839"/>
              <a:gd name="connsiteY10" fmla="*/ 195 h 5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839" h="5143115">
                <a:moveTo>
                  <a:pt x="2544449" y="195"/>
                </a:moveTo>
                <a:cubicBezTo>
                  <a:pt x="3077965" y="-7704"/>
                  <a:pt x="3618629" y="225451"/>
                  <a:pt x="3989326" y="696990"/>
                </a:cubicBezTo>
                <a:cubicBezTo>
                  <a:pt x="4214069" y="982865"/>
                  <a:pt x="4422783" y="1277380"/>
                  <a:pt x="4615480" y="1580526"/>
                </a:cubicBezTo>
                <a:cubicBezTo>
                  <a:pt x="4805268" y="1879089"/>
                  <a:pt x="4979511" y="2186030"/>
                  <a:pt x="5138211" y="2501358"/>
                </a:cubicBezTo>
                <a:cubicBezTo>
                  <a:pt x="5669663" y="3557292"/>
                  <a:pt x="5065400" y="4816182"/>
                  <a:pt x="3900513" y="5017341"/>
                </a:cubicBezTo>
                <a:cubicBezTo>
                  <a:pt x="3549135" y="5078015"/>
                  <a:pt x="3195875" y="5116737"/>
                  <a:pt x="2840740" y="5133507"/>
                </a:cubicBezTo>
                <a:cubicBezTo>
                  <a:pt x="2421672" y="5153296"/>
                  <a:pt x="1999973" y="5142518"/>
                  <a:pt x="1575642" y="5101174"/>
                </a:cubicBezTo>
                <a:cubicBezTo>
                  <a:pt x="467924" y="4993235"/>
                  <a:pt x="-261479" y="3907856"/>
                  <a:pt x="88253" y="2851265"/>
                </a:cubicBezTo>
                <a:cubicBezTo>
                  <a:pt x="217127" y="2461910"/>
                  <a:pt x="374930" y="2084278"/>
                  <a:pt x="561662" y="1718356"/>
                </a:cubicBezTo>
                <a:cubicBezTo>
                  <a:pt x="731361" y="1385798"/>
                  <a:pt x="924955" y="1062919"/>
                  <a:pt x="1142458" y="749720"/>
                </a:cubicBezTo>
                <a:cubicBezTo>
                  <a:pt x="1484564" y="257047"/>
                  <a:pt x="2010933" y="8094"/>
                  <a:pt x="2544449" y="195"/>
                </a:cubicBezTo>
                <a:close/>
              </a:path>
            </a:pathLst>
          </a:custGeom>
          <a:solidFill>
            <a:schemeClr val="accent1"/>
          </a:solidFill>
          <a:ln w="9525" cap="flat">
            <a:noFill/>
            <a:prstDash val="solid"/>
            <a:miter/>
          </a:ln>
        </p:spPr>
        <p:txBody>
          <a:bodyPr rot="0" spcFirstLastPara="0" vertOverflow="overflow" horzOverflow="overflow" vert="horz" wrap="square" lIns="137160" tIns="68580" rIns="137160" bIns="68580" numCol="1" spcCol="0" rtlCol="0" fromWordArt="0" anchor="ctr" anchorCtr="0" forceAA="0" compatLnSpc="1">
            <a:noAutofit/>
          </a:bodyPr>
          <a:p>
            <a:endParaRPr lang="en-US" sz="2700">
              <a:solidFill>
                <a:schemeClr val="tx1"/>
              </a:solidFill>
            </a:endParaRPr>
          </a:p>
        </p:txBody>
      </p:sp>
      <p:pic>
        <p:nvPicPr>
          <p:cNvPr id="31" name="图片 30" descr="E:\MCA\Semesters\SEM_4\Seminar_Smart Monitoring Systems for Autonomous Vehicles Using IoT\ppt\5g.png5g"/>
          <p:cNvPicPr>
            <a:picLocks noChangeAspect="1"/>
          </p:cNvPicPr>
          <p:nvPr>
            <p:custDataLst>
              <p:tags r:id="rId5"/>
            </p:custDataLst>
          </p:nvPr>
        </p:nvPicPr>
        <p:blipFill>
          <a:blip r:embed="rId6"/>
          <a:srcRect l="17296" r="17296"/>
          <a:stretch>
            <a:fillRect/>
          </a:stretch>
        </p:blipFill>
        <p:spPr>
          <a:xfrm>
            <a:off x="11180530" y="2224806"/>
            <a:ext cx="6870555" cy="7019988"/>
          </a:xfrm>
          <a:custGeom>
            <a:avLst/>
            <a:gdLst>
              <a:gd name="connsiteX0" fmla="*/ 1773704 w 4580370"/>
              <a:gd name="connsiteY0" fmla="*/ 848 h 4679992"/>
              <a:gd name="connsiteX1" fmla="*/ 2552728 w 4580370"/>
              <a:gd name="connsiteY1" fmla="*/ 233594 h 4679992"/>
              <a:gd name="connsiteX2" fmla="*/ 3346074 w 4580370"/>
              <a:gd name="connsiteY2" fmla="*/ 767022 h 4679992"/>
              <a:gd name="connsiteX3" fmla="*/ 4065717 w 4580370"/>
              <a:gd name="connsiteY3" fmla="*/ 1363599 h 4679992"/>
              <a:gd name="connsiteX4" fmla="*/ 3831264 w 4580370"/>
              <a:gd name="connsiteY4" fmla="*/ 3827806 h 4679992"/>
              <a:gd name="connsiteX5" fmla="*/ 2992777 w 4580370"/>
              <a:gd name="connsiteY5" fmla="*/ 4255307 h 4679992"/>
              <a:gd name="connsiteX6" fmla="*/ 1938329 w 4580370"/>
              <a:gd name="connsiteY6" fmla="*/ 4624470 h 4679992"/>
              <a:gd name="connsiteX7" fmla="*/ 6496 w 4580370"/>
              <a:gd name="connsiteY7" fmla="*/ 3232593 h 4679992"/>
              <a:gd name="connsiteX8" fmla="*/ 42801 w 4580370"/>
              <a:gd name="connsiteY8" fmla="*/ 2149252 h 4679992"/>
              <a:gd name="connsiteX9" fmla="*/ 219155 w 4580370"/>
              <a:gd name="connsiteY9" fmla="*/ 1167917 h 4679992"/>
              <a:gd name="connsiteX10" fmla="*/ 1141961 w 4580370"/>
              <a:gd name="connsiteY10" fmla="*/ 110501 h 4679992"/>
              <a:gd name="connsiteX11" fmla="*/ 1661202 w 4580370"/>
              <a:gd name="connsiteY11" fmla="*/ 1170 h 4679992"/>
              <a:gd name="connsiteX12" fmla="*/ 1773704 w 4580370"/>
              <a:gd name="connsiteY12" fmla="*/ 848 h 467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80370" h="4679992">
                <a:moveTo>
                  <a:pt x="1773704" y="848"/>
                </a:moveTo>
                <a:cubicBezTo>
                  <a:pt x="2036998" y="9474"/>
                  <a:pt x="2304690" y="84155"/>
                  <a:pt x="2552728" y="233594"/>
                </a:cubicBezTo>
                <a:cubicBezTo>
                  <a:pt x="2827702" y="399259"/>
                  <a:pt x="3092149" y="577073"/>
                  <a:pt x="3346074" y="767022"/>
                </a:cubicBezTo>
                <a:cubicBezTo>
                  <a:pt x="3596165" y="954098"/>
                  <a:pt x="3836044" y="1152955"/>
                  <a:pt x="4065717" y="1363599"/>
                </a:cubicBezTo>
                <a:cubicBezTo>
                  <a:pt x="4834832" y="2068972"/>
                  <a:pt x="4729928" y="3297254"/>
                  <a:pt x="3831264" y="3827806"/>
                </a:cubicBezTo>
                <a:cubicBezTo>
                  <a:pt x="3560188" y="3987840"/>
                  <a:pt x="3280691" y="4130341"/>
                  <a:pt x="2992777" y="4255307"/>
                </a:cubicBezTo>
                <a:cubicBezTo>
                  <a:pt x="2653031" y="4402770"/>
                  <a:pt x="2301548" y="4525824"/>
                  <a:pt x="1938329" y="4624470"/>
                </a:cubicBezTo>
                <a:cubicBezTo>
                  <a:pt x="990142" y="4881975"/>
                  <a:pt x="48405" y="4214234"/>
                  <a:pt x="6496" y="3232593"/>
                </a:cubicBezTo>
                <a:cubicBezTo>
                  <a:pt x="-8950" y="2870857"/>
                  <a:pt x="3154" y="2509747"/>
                  <a:pt x="42801" y="2149252"/>
                </a:cubicBezTo>
                <a:cubicBezTo>
                  <a:pt x="78829" y="1821628"/>
                  <a:pt x="137609" y="1494517"/>
                  <a:pt x="219155" y="1167917"/>
                </a:cubicBezTo>
                <a:cubicBezTo>
                  <a:pt x="347402" y="654172"/>
                  <a:pt x="704019" y="283960"/>
                  <a:pt x="1141961" y="110501"/>
                </a:cubicBezTo>
                <a:cubicBezTo>
                  <a:pt x="1306190" y="45453"/>
                  <a:pt x="1481854" y="8074"/>
                  <a:pt x="1661202" y="1170"/>
                </a:cubicBezTo>
                <a:cubicBezTo>
                  <a:pt x="1698566" y="-269"/>
                  <a:pt x="1736090" y="-384"/>
                  <a:pt x="1773704" y="848"/>
                </a:cubicBezTo>
                <a:close/>
              </a:path>
            </a:pathLst>
          </a:custGeom>
          <a:ln w="9525" cap="flat" cmpd="sng" algn="ctr">
            <a:solidFill>
              <a:schemeClr val="accent1">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860742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Broader Applications and Urban Integration</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862455" y="326644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Smart City Ecosystems: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356485" y="385191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Infrastructure.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Public Transport Automation.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Real-Time Urban Planning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862455" y="51568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356485" y="574230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Emission Reductions.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Sustainability Metrics.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862455" y="671195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Advanced Cybersecurity Protocols: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8" name="图片 17" descr="E:\MCA\Semesters\SEM_4\Seminar_Smart Monitoring Systems for Autonomous Vehicles Using IoT\ppt\emi2.jpgemi2"/>
          <p:cNvPicPr>
            <a:picLocks noChangeAspect="1"/>
          </p:cNvPicPr>
          <p:nvPr>
            <p:custDataLst>
              <p:tags r:id="rId3"/>
            </p:custDataLst>
          </p:nvPr>
        </p:nvPicPr>
        <p:blipFill>
          <a:blip r:embed="rId4"/>
          <a:srcRect l="14796" r="14796"/>
          <a:stretch>
            <a:fillRect/>
          </a:stretch>
        </p:blipFill>
        <p:spPr>
          <a:xfrm>
            <a:off x="9232575" y="3"/>
            <a:ext cx="9055425" cy="9061286"/>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5" name="Google Shape;109;p2"/>
          <p:cNvSpPr txBox="1"/>
          <p:nvPr/>
        </p:nvSpPr>
        <p:spPr>
          <a:xfrm>
            <a:off x="2356485" y="729742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Blockchain Integration.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Encryption Upgrades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862455" y="840168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Global Impact:</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8" name="Google Shape;109;p2"/>
          <p:cNvSpPr txBox="1"/>
          <p:nvPr/>
        </p:nvSpPr>
        <p:spPr>
          <a:xfrm>
            <a:off x="2356485" y="898715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Widespread Adoption.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Economic Growth</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pic>
        <p:nvPicPr>
          <p:cNvPr id="51" name="图片 50" descr="E:\MCA\Semesters\SEM_4\Seminar_Smart Monitoring Systems for Autonomous Vehicles Using IoT\ppt\lastPage.jpglastPage"/>
          <p:cNvPicPr>
            <a:picLocks noChangeAspect="1"/>
          </p:cNvPicPr>
          <p:nvPr>
            <p:custDataLst>
              <p:tags r:id="rId2"/>
            </p:custDataLst>
          </p:nvPr>
        </p:nvPicPr>
        <p:blipFill>
          <a:blip r:embed="rId3"/>
          <a:srcRect l="12620" r="12620"/>
          <a:stretch>
            <a:fillRect/>
          </a:stretch>
        </p:blipFill>
        <p:spPr>
          <a:xfrm>
            <a:off x="4617065" y="0"/>
            <a:ext cx="13670936" cy="10287000"/>
          </a:xfrm>
          <a:custGeom>
            <a:avLst/>
            <a:gdLst>
              <a:gd name="connsiteX0" fmla="*/ 2890561 w 9113957"/>
              <a:gd name="connsiteY0" fmla="*/ 4152366 h 6858000"/>
              <a:gd name="connsiteX1" fmla="*/ 3843798 w 9113957"/>
              <a:gd name="connsiteY1" fmla="*/ 4485294 h 6858000"/>
              <a:gd name="connsiteX2" fmla="*/ 4064649 w 9113957"/>
              <a:gd name="connsiteY2" fmla="*/ 6586555 h 6858000"/>
              <a:gd name="connsiteX3" fmla="*/ 3844838 w 9113957"/>
              <a:gd name="connsiteY3" fmla="*/ 6858000 h 6858000"/>
              <a:gd name="connsiteX4" fmla="*/ 0 w 9113957"/>
              <a:gd name="connsiteY4" fmla="*/ 6858000 h 6858000"/>
              <a:gd name="connsiteX5" fmla="*/ 1742537 w 9113957"/>
              <a:gd name="connsiteY5" fmla="*/ 4706146 h 6858000"/>
              <a:gd name="connsiteX6" fmla="*/ 2890561 w 9113957"/>
              <a:gd name="connsiteY6" fmla="*/ 4152366 h 6858000"/>
              <a:gd name="connsiteX7" fmla="*/ 8409618 w 9113957"/>
              <a:gd name="connsiteY7" fmla="*/ 2390118 h 6858000"/>
              <a:gd name="connsiteX8" fmla="*/ 9026245 w 9113957"/>
              <a:gd name="connsiteY8" fmla="*/ 2517053 h 6858000"/>
              <a:gd name="connsiteX9" fmla="*/ 9113957 w 9113957"/>
              <a:gd name="connsiteY9" fmla="*/ 2560530 h 6858000"/>
              <a:gd name="connsiteX10" fmla="*/ 9113957 w 9113957"/>
              <a:gd name="connsiteY10" fmla="*/ 5404399 h 6858000"/>
              <a:gd name="connsiteX11" fmla="*/ 7936854 w 9113957"/>
              <a:gd name="connsiteY11" fmla="*/ 6858000 h 6858000"/>
              <a:gd name="connsiteX12" fmla="*/ 4092018 w 9113957"/>
              <a:gd name="connsiteY12" fmla="*/ 6858000 h 6858000"/>
              <a:gd name="connsiteX13" fmla="*/ 7261594 w 9113957"/>
              <a:gd name="connsiteY13" fmla="*/ 2943898 h 6858000"/>
              <a:gd name="connsiteX14" fmla="*/ 8409618 w 9113957"/>
              <a:gd name="connsiteY14" fmla="*/ 2390118 h 6858000"/>
              <a:gd name="connsiteX15" fmla="*/ 5555535 w 9113957"/>
              <a:gd name="connsiteY15" fmla="*/ 0 h 6858000"/>
              <a:gd name="connsiteX16" fmla="*/ 9113957 w 9113957"/>
              <a:gd name="connsiteY16" fmla="*/ 0 h 6858000"/>
              <a:gd name="connsiteX17" fmla="*/ 9113957 w 9113957"/>
              <a:gd name="connsiteY17" fmla="*/ 353694 h 6858000"/>
              <a:gd name="connsiteX18" fmla="*/ 6036976 w 9113957"/>
              <a:gd name="connsiteY18" fmla="*/ 4153450 h 6858000"/>
              <a:gd name="connsiteX19" fmla="*/ 3935716 w 9113957"/>
              <a:gd name="connsiteY19" fmla="*/ 4374301 h 6858000"/>
              <a:gd name="connsiteX20" fmla="*/ 3714864 w 9113957"/>
              <a:gd name="connsiteY20" fmla="*/ 227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3957" h="6858000">
                <a:moveTo>
                  <a:pt x="2890561" y="4152366"/>
                </a:moveTo>
                <a:cubicBezTo>
                  <a:pt x="3225386" y="4149257"/>
                  <a:pt x="3563258" y="4258118"/>
                  <a:pt x="3843798" y="4485294"/>
                </a:cubicBezTo>
                <a:cubicBezTo>
                  <a:pt x="4485031" y="5004555"/>
                  <a:pt x="4583910" y="5945322"/>
                  <a:pt x="4064649" y="6586555"/>
                </a:cubicBezTo>
                <a:lnTo>
                  <a:pt x="3844838" y="6858000"/>
                </a:lnTo>
                <a:lnTo>
                  <a:pt x="0" y="6858000"/>
                </a:lnTo>
                <a:lnTo>
                  <a:pt x="1742537" y="4706146"/>
                </a:lnTo>
                <a:cubicBezTo>
                  <a:pt x="2034621" y="4345452"/>
                  <a:pt x="2460072" y="4156363"/>
                  <a:pt x="2890561" y="4152366"/>
                </a:cubicBezTo>
                <a:close/>
                <a:moveTo>
                  <a:pt x="8409618" y="2390118"/>
                </a:moveTo>
                <a:cubicBezTo>
                  <a:pt x="8618884" y="2388175"/>
                  <a:pt x="8829339" y="2429970"/>
                  <a:pt x="9026245" y="2517053"/>
                </a:cubicBezTo>
                <a:lnTo>
                  <a:pt x="9113957" y="2560530"/>
                </a:lnTo>
                <a:lnTo>
                  <a:pt x="9113957" y="5404399"/>
                </a:lnTo>
                <a:lnTo>
                  <a:pt x="7936854" y="6858000"/>
                </a:lnTo>
                <a:lnTo>
                  <a:pt x="4092018" y="6858000"/>
                </a:lnTo>
                <a:lnTo>
                  <a:pt x="7261594" y="2943898"/>
                </a:lnTo>
                <a:cubicBezTo>
                  <a:pt x="7553678" y="2583204"/>
                  <a:pt x="7979129" y="2394115"/>
                  <a:pt x="8409618" y="2390118"/>
                </a:cubicBezTo>
                <a:close/>
                <a:moveTo>
                  <a:pt x="5555535" y="0"/>
                </a:moveTo>
                <a:lnTo>
                  <a:pt x="9113957" y="0"/>
                </a:lnTo>
                <a:lnTo>
                  <a:pt x="9113957" y="353694"/>
                </a:lnTo>
                <a:lnTo>
                  <a:pt x="6036976" y="4153450"/>
                </a:lnTo>
                <a:cubicBezTo>
                  <a:pt x="5517716" y="4794683"/>
                  <a:pt x="4576949" y="4893562"/>
                  <a:pt x="3935716" y="4374301"/>
                </a:cubicBezTo>
                <a:cubicBezTo>
                  <a:pt x="3294482" y="3855041"/>
                  <a:pt x="3195605" y="2914273"/>
                  <a:pt x="3714864" y="227304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08810" y="3198495"/>
            <a:ext cx="7254240" cy="1154430"/>
          </a:xfrm>
          <a:prstGeom prst="rect">
            <a:avLst/>
          </a:prstGeom>
          <a:noFill/>
          <a:ln>
            <a:noFill/>
          </a:ln>
        </p:spPr>
        <p:txBody>
          <a:bodyPr spcFirstLastPara="1" wrap="square" lIns="0" tIns="0" rIns="0" bIns="0" anchor="t" anchorCtr="0">
            <a:noAutofit/>
          </a:bodyPr>
          <a:p>
            <a:pPr marL="0" marR="0" lvl="0" indent="0" algn="ctr"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THANK YOU!</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pic>
        <p:nvPicPr>
          <p:cNvPr id="43" name="图片 42" descr="E:\MCA\Semesters\SEM_4\Seminar_Smart Monitoring Systems for Autonomous Vehicles Using IoT\ppt\av.pngav"/>
          <p:cNvPicPr>
            <a:picLocks noChangeAspect="1"/>
          </p:cNvPicPr>
          <p:nvPr>
            <p:custDataLst>
              <p:tags r:id="rId1"/>
            </p:custDataLst>
          </p:nvPr>
        </p:nvPicPr>
        <p:blipFill rotWithShape="1">
          <a:blip r:embed="rId2">
            <a:lum bright="-6000" contrast="12000"/>
          </a:blip>
          <a:srcRect/>
          <a:stretch>
            <a:fillRect/>
          </a:stretch>
        </p:blipFill>
        <p:spPr>
          <a:xfrm>
            <a:off x="8249920" y="4610735"/>
            <a:ext cx="10058400" cy="5676217"/>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086205" y="-635"/>
            <a:ext cx="4222115" cy="1858010"/>
          </a:xfrm>
          <a:prstGeom prst="rect">
            <a:avLst/>
          </a:prstGeom>
          <a:noFill/>
          <a:ln>
            <a:noFill/>
          </a:ln>
        </p:spPr>
      </p:pic>
      <p:sp>
        <p:nvSpPr>
          <p:cNvPr id="109" name="Google Shape;109;p2"/>
          <p:cNvSpPr txBox="1"/>
          <p:nvPr/>
        </p:nvSpPr>
        <p:spPr>
          <a:xfrm>
            <a:off x="1976216" y="77485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INTRODUCTION</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0" name="Google Shape;109;p2"/>
          <p:cNvSpPr txBox="1"/>
          <p:nvPr/>
        </p:nvSpPr>
        <p:spPr>
          <a:xfrm>
            <a:off x="1783715" y="1857375"/>
            <a:ext cx="15771495" cy="26212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Autonomous vehicles (AVs) are revolutionizing transportation by utilizing advanced technologies like Artificial Intelligence (AI), Machine Learning (ML), and the Internet of Things (IoT) to operate without human intervention. IoT plays a critical role in enabling these vehicles to monitor their environment, process real-time data, and make informed decisions. By integrating sensors, communication systems, and cloud computing, IoT enhances the safety, efficiency, and adaptability of AVs, paving the way for smarter and more sustainable transportation solutions. This seminar explores how IoT-based smart monitoring systems address challenges and improve the functionality of autonomous vehicles.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1976755" y="141033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IoT Sensors in AVs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41575" y="285813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Uses laser pulses to detect and map surroundings.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High-resolution data helps identify objects and road features.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Critical for obstacle detection and navigation.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120" y="215455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LiDAR (Light Detection and Ranging)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Seminar_Smart Monitoring Systems for Autonomous Vehicles Using IoT\iot_img3.pngiot_img3"/>
          <p:cNvPicPr>
            <a:picLocks noChangeAspect="1"/>
          </p:cNvPicPr>
          <p:nvPr>
            <p:custDataLst>
              <p:tags r:id="rId3"/>
            </p:custDataLst>
          </p:nvPr>
        </p:nvPicPr>
        <p:blipFill rotWithShape="1">
          <a:blip r:embed="rId4">
            <a:lum bright="-6000" contrast="12000"/>
          </a:blip>
          <a:srcRect t="1720" b="1720"/>
          <a:stretch>
            <a:fillRect/>
          </a:stretch>
        </p:blipFill>
        <p:spPr>
          <a:xfrm>
            <a:off x="9594850" y="4610735"/>
            <a:ext cx="8713470" cy="567626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5"/>
            <a:stretch>
              <a:fillRect/>
            </a:stretch>
          </a:blipFill>
          <a:ln>
            <a:noFill/>
          </a:ln>
        </p:spPr>
      </p:sp>
      <p:pic>
        <p:nvPicPr>
          <p:cNvPr id="12" name="图片 1" descr="424228647\74a8cc855e2cbe53b0a84ed7aaffe598"/>
          <p:cNvPicPr>
            <a:picLocks noChangeAspect="1"/>
          </p:cNvPicPr>
          <p:nvPr>
            <p:custDataLst>
              <p:tags r:id="rId6"/>
            </p:custDataLst>
          </p:nvPr>
        </p:nvPicPr>
        <p:blipFill rotWithShape="1">
          <a:blip r:embed="rId7"/>
          <a:srcRect l="35243"/>
          <a:stretch>
            <a:fillRect/>
          </a:stretch>
        </p:blipFill>
        <p:spPr>
          <a:xfrm>
            <a:off x="1381760" y="4244658"/>
            <a:ext cx="6476048" cy="6177915"/>
          </a:xfrm>
          <a:prstGeom prst="rect">
            <a:avLst/>
          </a:prstGeom>
          <a:ln w="9525" cap="flat" cmpd="sng" algn="ctr">
            <a:noFill/>
            <a:prstDash val="solid"/>
            <a:round/>
            <a:headEnd type="none" w="med" len="med"/>
            <a:tailEnd type="none" w="med" len="med"/>
          </a:ln>
        </p:spPr>
      </p:pic>
      <p:pic>
        <p:nvPicPr>
          <p:cNvPr id="13" name="https://photo-static-api.fotomore.com/creative/vcg/400/new/VCG41N1483048616.jpg?uid=386&amp;timestamp=1686143016&amp;sign=b560353de4fbf26a5b3939bf07f1bf22" descr="E:\MCA\Semesters\SEM_4\Seminar_Smart Monitoring Systems for Autonomous Vehicles Using IoT\ppt\iot_img4_lidar.pngiot_img4_lidar"/>
          <p:cNvPicPr>
            <a:picLocks noChangeAspect="1"/>
          </p:cNvPicPr>
          <p:nvPr>
            <p:custDataLst>
              <p:tags r:id="rId8"/>
            </p:custDataLst>
          </p:nvPr>
        </p:nvPicPr>
        <p:blipFill rotWithShape="1">
          <a:blip r:embed="rId9"/>
          <a:srcRect l="18646" r="18646"/>
          <a:stretch>
            <a:fillRect/>
          </a:stretch>
        </p:blipFill>
        <p:spPr>
          <a:xfrm>
            <a:off x="1381760" y="4886643"/>
            <a:ext cx="5144453" cy="4619625"/>
          </a:xfrm>
          <a:prstGeom prst="rect">
            <a:avLst/>
          </a:prstGeom>
          <a:ln w="9525" cap="flat" cmpd="sng" algn="ctr">
            <a:no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568575" y="2374265"/>
            <a:ext cx="68141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Measures the speed and location of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Effective in low-visibility conditions like fog or rain.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120" y="167068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Radar</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2568575" y="5143500"/>
            <a:ext cx="6814185" cy="253619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Capture visual data for lane detection, traffic signs, and obstacle identification.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Works in conjunction with ML algorithms to classify and recognize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120" y="430403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Cameras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任意多边形 2"/>
          <p:cNvSpPr/>
          <p:nvPr>
            <p:custDataLst>
              <p:tags r:id="rId3"/>
            </p:custDataLst>
          </p:nvPr>
        </p:nvSpPr>
        <p:spPr>
          <a:xfrm>
            <a:off x="9708515" y="2903220"/>
            <a:ext cx="7364730" cy="5935980"/>
          </a:xfrm>
          <a:custGeom>
            <a:avLst/>
            <a:gdLst>
              <a:gd name="adj" fmla="val 866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063" h="6126">
                <a:moveTo>
                  <a:pt x="3583" y="0"/>
                </a:moveTo>
                <a:lnTo>
                  <a:pt x="7637" y="0"/>
                </a:lnTo>
                <a:cubicBezTo>
                  <a:pt x="7876" y="-7"/>
                  <a:pt x="8068" y="211"/>
                  <a:pt x="8062" y="425"/>
                </a:cubicBezTo>
                <a:lnTo>
                  <a:pt x="8062" y="5699"/>
                </a:lnTo>
                <a:cubicBezTo>
                  <a:pt x="8069" y="5938"/>
                  <a:pt x="7851" y="6130"/>
                  <a:pt x="7637" y="6124"/>
                </a:cubicBezTo>
                <a:lnTo>
                  <a:pt x="3062" y="6124"/>
                </a:lnTo>
                <a:cubicBezTo>
                  <a:pt x="1343" y="6177"/>
                  <a:pt x="-42" y="4603"/>
                  <a:pt x="0" y="3062"/>
                </a:cubicBezTo>
                <a:cubicBezTo>
                  <a:pt x="-53" y="1343"/>
                  <a:pt x="1521" y="-42"/>
                  <a:pt x="3062" y="0"/>
                </a:cubicBezTo>
                <a:lnTo>
                  <a:pt x="3583" y="0"/>
                </a:lnTo>
                <a:close/>
              </a:path>
            </a:pathLst>
          </a:custGeom>
          <a:gradFill>
            <a:gsLst>
              <a:gs pos="55000">
                <a:schemeClr val="bg1">
                  <a:alpha val="0"/>
                </a:schemeClr>
              </a:gs>
              <a:gs pos="100000">
                <a:schemeClr val="accent1">
                  <a:lumMod val="60000"/>
                  <a:lumOff val="40000"/>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700">
              <a:latin typeface="Arial" panose="020B0604020202020204" pitchFamily="34" charset="0"/>
              <a:sym typeface="Arial" panose="020B0604020202020204" pitchFamily="34" charset="0"/>
            </a:endParaRPr>
          </a:p>
        </p:txBody>
      </p:sp>
      <p:pic>
        <p:nvPicPr>
          <p:cNvPr id="10" name="http://photo-static-api.fotomore.com/creative/vcg/veer/612/veer-310079292.jpg" descr="E:\MCA\Semesters\SEM_4\Seminar_Smart Monitoring Systems for Autonomous Vehicles Using IoT\ppt\Radar_sensor.jpgRadar_sensor"/>
          <p:cNvPicPr>
            <a:picLocks noChangeAspect="1"/>
          </p:cNvPicPr>
          <p:nvPr>
            <p:custDataLst>
              <p:tags r:id="rId4"/>
            </p:custDataLst>
          </p:nvPr>
        </p:nvPicPr>
        <p:blipFill>
          <a:blip r:embed="rId5"/>
          <a:srcRect l="8779" r="8779"/>
          <a:stretch>
            <a:fillRect/>
          </a:stretch>
        </p:blipFill>
        <p:spPr>
          <a:xfrm>
            <a:off x="10302875" y="2902585"/>
            <a:ext cx="7387590" cy="5935980"/>
          </a:xfrm>
          <a:custGeom>
            <a:avLst/>
            <a:gdLst/>
            <a:ahLst/>
            <a:cxnLst>
              <a:cxn ang="3">
                <a:pos x="hc" y="t"/>
              </a:cxn>
              <a:cxn ang="cd2">
                <a:pos x="l" y="vc"/>
              </a:cxn>
              <a:cxn ang="cd4">
                <a:pos x="hc" y="b"/>
              </a:cxn>
              <a:cxn ang="0">
                <a:pos x="r" y="vc"/>
              </a:cxn>
            </a:cxnLst>
            <a:rect l="l" t="t" r="r" b="b"/>
            <a:pathLst>
              <a:path w="7288" h="5856">
                <a:moveTo>
                  <a:pt x="3240" y="1"/>
                </a:moveTo>
                <a:lnTo>
                  <a:pt x="6904" y="1"/>
                </a:lnTo>
                <a:cubicBezTo>
                  <a:pt x="7120" y="-6"/>
                  <a:pt x="7294" y="203"/>
                  <a:pt x="7288" y="407"/>
                </a:cubicBezTo>
                <a:lnTo>
                  <a:pt x="7288" y="5449"/>
                </a:lnTo>
                <a:cubicBezTo>
                  <a:pt x="7295" y="5677"/>
                  <a:pt x="7098" y="5861"/>
                  <a:pt x="6904" y="5855"/>
                </a:cubicBezTo>
                <a:lnTo>
                  <a:pt x="2769" y="5855"/>
                </a:lnTo>
                <a:cubicBezTo>
                  <a:pt x="1215" y="5906"/>
                  <a:pt x="-37" y="4401"/>
                  <a:pt x="1" y="2928"/>
                </a:cubicBezTo>
                <a:cubicBezTo>
                  <a:pt x="-47" y="1285"/>
                  <a:pt x="1376" y="-39"/>
                  <a:pt x="2769" y="1"/>
                </a:cubicBezTo>
                <a:lnTo>
                  <a:pt x="3240" y="1"/>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6"/>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sp>
        <p:nvSpPr>
          <p:cNvPr id="21" name="圆角矩形 20"/>
          <p:cNvSpPr/>
          <p:nvPr>
            <p:custDataLst>
              <p:tags r:id="rId2"/>
            </p:custDataLst>
          </p:nvPr>
        </p:nvSpPr>
        <p:spPr>
          <a:xfrm>
            <a:off x="9715500" y="3248978"/>
            <a:ext cx="8019098" cy="5785485"/>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3" name="圆角矩形 22"/>
          <p:cNvSpPr/>
          <p:nvPr>
            <p:custDataLst>
              <p:tags r:id="rId3"/>
            </p:custDataLst>
          </p:nvPr>
        </p:nvSpPr>
        <p:spPr>
          <a:xfrm>
            <a:off x="9416415" y="2829878"/>
            <a:ext cx="8019098" cy="5785485"/>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4" name="圆角矩形 23"/>
          <p:cNvSpPr/>
          <p:nvPr>
            <p:custDataLst>
              <p:tags r:id="rId4"/>
            </p:custDataLst>
          </p:nvPr>
        </p:nvSpPr>
        <p:spPr>
          <a:xfrm>
            <a:off x="9103043" y="2410778"/>
            <a:ext cx="8019098" cy="5785485"/>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pic>
        <p:nvPicPr>
          <p:cNvPr id="25" name="图片 24" descr="E:\MCA\Semesters\SEM_4\Seminar_Smart Monitoring Systems for Autonomous Vehicles Using IoT\ppt\all.pngall"/>
          <p:cNvPicPr>
            <a:picLocks noChangeAspect="1"/>
          </p:cNvPicPr>
          <p:nvPr>
            <p:custDataLst>
              <p:tags r:id="rId5"/>
            </p:custDataLst>
          </p:nvPr>
        </p:nvPicPr>
        <p:blipFill>
          <a:blip r:embed="rId6"/>
          <a:srcRect t="6532" b="6532"/>
          <a:stretch>
            <a:fillRect/>
          </a:stretch>
        </p:blipFill>
        <p:spPr>
          <a:xfrm>
            <a:off x="9579293" y="2860358"/>
            <a:ext cx="7067550" cy="488632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26" name="Google Shape;126;p2" descr="download (2).png"/>
          <p:cNvPicPr preferRelativeResize="0"/>
          <p:nvPr/>
        </p:nvPicPr>
        <p:blipFill rotWithShape="1">
          <a:blip r:embed="rId7"/>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8"/>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9"/>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2303145" y="4629150"/>
            <a:ext cx="63188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 nearby objects for low-speed operations like parking.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755" y="392557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Ultrasonic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303145" y="2637790"/>
            <a:ext cx="6111240" cy="9505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accurate location data for navigation and route planning.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GPS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6" name="Picture 5" descr="ultrasonic sensors"/>
          <p:cNvPicPr>
            <a:picLocks noChangeAspect="1"/>
          </p:cNvPicPr>
          <p:nvPr/>
        </p:nvPicPr>
        <p:blipFill>
          <a:blip r:embed="rId10"/>
          <a:stretch>
            <a:fillRect/>
          </a:stretch>
        </p:blipFill>
        <p:spPr>
          <a:xfrm>
            <a:off x="3390900" y="7056755"/>
            <a:ext cx="4331335" cy="293751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4140815" cy="12744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Technologies for Data Processing and </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76872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Processes data close to the vehicle, reducing latency and enabling faster decisions.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Essential for tasks like obstacle avoidance and adaptive cruise control.</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6514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Edge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high-speed, low-latency connectivity between vehicles and the cloud.</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seamless V2V and V2I communication.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5G Networks: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569210" y="828865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Stores large volumes of data for analysis and long-term insights.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Enables predictive modeling for improving navigation and maintenance.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1976755" y="75850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Cloud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1976120" y="1670050"/>
            <a:ext cx="12551410" cy="91630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Algorithms and Software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48424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Perception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Detects and classifies obstacles.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Localization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Determines vehicle’s position in its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Planning</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Maps the safest and most efficient route.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Control</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Executes the planned actions (e.g., braking, steering).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25869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Advanced Driver Assistance Systems (ADAS):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CNNs (Convolutional Neural Networks)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957195" y="685736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HydraNet (Tesla), ChauffeurNet (Waymo), Nvidia’s self-driving software.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569210" y="7879715"/>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Data Reduction Techniques: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957195" y="8536305"/>
            <a:ext cx="11958320" cy="8572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PCA, SVM, HOG, YOLO: Simplify and classify data for quick processing.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4" name="图片 23" descr="E:\MCA\Semesters\SEM_4\Seminar_Smart Monitoring Systems for Autonomous Vehicles Using IoT\ppt\cnn.jpgcnn"/>
          <p:cNvPicPr>
            <a:picLocks noChangeAspect="1"/>
          </p:cNvPicPr>
          <p:nvPr>
            <p:custDataLst>
              <p:tags r:id="rId4"/>
            </p:custDataLst>
          </p:nvPr>
        </p:nvPicPr>
        <p:blipFill rotWithShape="1">
          <a:blip r:embed="rId5"/>
          <a:srcRect t="7035" b="7035"/>
          <a:stretch>
            <a:fillRect/>
          </a:stretch>
        </p:blipFill>
        <p:spPr>
          <a:xfrm>
            <a:off x="5090795" y="2626995"/>
            <a:ext cx="10962640" cy="5299075"/>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5" name="矩形 2"/>
          <p:cNvSpPr/>
          <p:nvPr>
            <p:custDataLst>
              <p:tags r:id="rId6"/>
            </p:custDataLst>
          </p:nvPr>
        </p:nvSpPr>
        <p:spPr>
          <a:xfrm>
            <a:off x="1694815" y="2609215"/>
            <a:ext cx="3395980" cy="5317490"/>
          </a:xfrm>
          <a:prstGeom prst="rect">
            <a:avLst/>
          </a:prstGeom>
          <a:solidFill>
            <a:srgbClr val="1C5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sz="2700"/>
          </a:p>
        </p:txBody>
      </p:sp>
      <p:sp>
        <p:nvSpPr>
          <p:cNvPr id="26" name="标题 5"/>
          <p:cNvSpPr>
            <a:spLocks noGrp="1"/>
          </p:cNvSpPr>
          <p:nvPr>
            <p:custDataLst>
              <p:tags r:id="rId7"/>
            </p:custDataLst>
          </p:nvPr>
        </p:nvSpPr>
        <p:spPr>
          <a:xfrm>
            <a:off x="2139315" y="3208020"/>
            <a:ext cx="2604770" cy="3826510"/>
          </a:xfrm>
          <a:prstGeom prst="rect">
            <a:avLst/>
          </a:prstGeom>
          <a:noFill/>
          <a:ln>
            <a:noFill/>
          </a:ln>
        </p:spPr>
        <p:txBody>
          <a:bodyPr wrap="square" lIns="0" tIns="0" rIns="0" bIns="0" anchor="ctr" anchorCtr="0">
            <a:normAutofit fontScale="50000"/>
          </a:bodyPr>
          <a:lstStyle>
            <a:defPPr marR="0" lvl="0" algn="l" rtl="0">
              <a:lnSpc>
                <a:spcPct val="100000"/>
              </a:lnSpc>
              <a:spcBef>
                <a:spcPts val="0"/>
              </a:spcBef>
              <a:spcAft>
                <a:spcPts val="0"/>
              </a:spcAft>
            </a:defPPr>
            <a:lvl1pPr marR="0" lvl="0" algn="l" rtl="0" fontAlgn="base">
              <a:lnSpc>
                <a:spcPct val="100000"/>
              </a:lnSpc>
              <a:spcBef>
                <a:spcPts val="0"/>
              </a:spcBef>
              <a:spcAft>
                <a:spcPts val="0"/>
              </a:spcAft>
              <a:buClr>
                <a:schemeClr val="dk1"/>
              </a:buClr>
              <a:buSzPts val="4400"/>
              <a:buFont typeface="Calibri" panose="020F0502020204030204"/>
              <a:buNone/>
              <a:defRPr sz="4800" b="0" i="0" u="none" strike="noStrike" cap="none">
                <a:solidFill>
                  <a:schemeClr val="tx1">
                    <a:lumMod val="85000"/>
                    <a:lumOff val="15000"/>
                  </a:schemeClr>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lnSpc>
                <a:spcPct val="120000"/>
              </a:lnSpc>
            </a:pPr>
            <a:r>
              <a:rPr lang="en-IN" altLang="en-US" sz="9600" b="1" spc="0" dirty="0">
                <a:solidFill>
                  <a:schemeClr val="lt1">
                    <a:lumMod val="100000"/>
                  </a:schemeClr>
                </a:solidFill>
                <a:latin typeface="+mj-lt"/>
              </a:rPr>
              <a:t>CNN</a:t>
            </a:r>
            <a:r>
              <a:rPr lang="en-IN" altLang="en-US" sz="9600" spc="0" dirty="0">
                <a:solidFill>
                  <a:schemeClr val="lt1">
                    <a:lumMod val="100000"/>
                  </a:schemeClr>
                </a:solidFill>
                <a:latin typeface="+mj-lt"/>
              </a:rPr>
              <a:t>-</a:t>
            </a:r>
            <a:endParaRPr lang="en-IN" altLang="en-US" sz="9600" spc="0" dirty="0">
              <a:solidFill>
                <a:schemeClr val="lt1">
                  <a:lumMod val="100000"/>
                </a:schemeClr>
              </a:solidFill>
              <a:latin typeface="+mj-lt"/>
            </a:endParaRPr>
          </a:p>
          <a:p>
            <a:pPr algn="l">
              <a:lnSpc>
                <a:spcPct val="120000"/>
              </a:lnSpc>
            </a:pPr>
            <a:r>
              <a:rPr lang="en-IN" altLang="en-US" sz="6600" spc="0" dirty="0">
                <a:solidFill>
                  <a:schemeClr val="lt1">
                    <a:lumMod val="100000"/>
                  </a:schemeClr>
                </a:solidFill>
                <a:latin typeface="+mj-lt"/>
              </a:rPr>
              <a:t>for image classification and recognition</a:t>
            </a:r>
            <a:endParaRPr lang="en-IN" altLang="en-US" sz="6600" spc="0" dirty="0">
              <a:solidFill>
                <a:schemeClr val="lt1">
                  <a:lumMod val="100000"/>
                </a:schemeClr>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VALUE" val="1032*12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8_1*d*1"/>
  <p:tag name="KSO_WM_TEMPLATE_CATEGORY" val="custom"/>
  <p:tag name="KSO_WM_TEMPLATE_INDEX" val="20238248"/>
  <p:tag name="KSO_WM_UNIT_LAYERLEVEL" val="1"/>
  <p:tag name="KSO_WM_TAG_VERSION" val="3.0"/>
  <p:tag name="KSO_WM_UNIT_LINE_FORE_SCHEMECOLOR_INDEX" val="1"/>
  <p:tag name="KSO_WM_UNIT_LINE_FILL_TYPE" val="2"/>
  <p:tag name="KSO_WM_UNIT_USESOURCEFORMAT_APPLY" val="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16.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17.xml><?xml version="1.0" encoding="utf-8"?>
<p:tagLst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9.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d*2"/>
  <p:tag name="KSO_WM_TEMPLATE_CATEGORY" val="custom"/>
  <p:tag name="KSO_WM_TEMPLATE_INDEX" val="20238332"/>
  <p:tag name="KSO_WM_UNIT_LAYERLEVEL" val="1"/>
  <p:tag name="KSO_WM_TAG_VERSION" val="3.0"/>
  <p:tag name="KSO_WM_BEAUTIFY_FLAG" val="#wm#"/>
  <p:tag name="KSO_WM_UNIT_TYPE" val="d"/>
  <p:tag name="KSO_WM_UNIT_INDEX" val="2"/>
  <p:tag name="KSO_WM_DIAGRAM_GROUP_CODE" val="l1-1"/>
  <p:tag name="KSO_WM_UNIT_VALUE" val="1497*1502"/>
  <p:tag name="KSO_WM_UNIT_LINE_FORE_SCHEMECOLOR_INDEX" val="13"/>
  <p:tag name="KSO_WM_UNIT_LINE_FILL_TYPE" val="2"/>
  <p:tag name="KSO_WM_UNIT_USESOURCEFORMAT_APPLY" val="1"/>
</p:tagLst>
</file>

<file path=ppt/tags/tag21.xml><?xml version="1.0" encoding="utf-8"?>
<p:tagLst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7_1*d*1"/>
  <p:tag name="KSO_WM_TEMPLATE_CATEGORY" val="custom"/>
  <p:tag name="KSO_WM_TEMPLATE_INDEX" val="2023824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i*1"/>
  <p:tag name="KSO_WM_TEMPLATE_CATEGORY" val="custom"/>
  <p:tag name="KSO_WM_TEMPLATE_INDEX" val="20238325"/>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d*1"/>
  <p:tag name="KSO_WM_TEMPLATE_CATEGORY" val="custom"/>
  <p:tag name="KSO_WM_TEMPLATE_INDEX" val="20238325"/>
  <p:tag name="KSO_WM_UNIT_LAYERLEVEL" val="1"/>
  <p:tag name="KSO_WM_TAG_VERSION" val="3.0"/>
  <p:tag name="KSO_WM_BEAUTIFY_FLAG" val="#wm#"/>
  <p:tag name="KSO_WM_UNIT_VALUE" val="1299*1271"/>
  <p:tag name="KSO_WM_UNIT_TYPE" val="d"/>
  <p:tag name="KSO_WM_UNIT_INDEX" val="1"/>
  <p:tag name="KSO_WM_UNIT_LINE_FORE_SCHEMECOLOR_INDEX" val="5"/>
  <p:tag name="KSO_WM_UNIT_LINE_FILL_TYPE" val="2"/>
  <p:tag name="KSO_WM_UNIT_USESOURCEFORMAT_APPLY" val="1"/>
</p:tagLst>
</file>

<file path=ppt/tags/tag24.xml><?xml version="1.0" encoding="utf-8"?>
<p:tagLst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4_1*d*1"/>
  <p:tag name="KSO_WM_TEMPLATE_CATEGORY" val="custom"/>
  <p:tag name="KSO_WM_TEMPLATE_INDEX" val="20238264"/>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1"/>
</p:tagLst>
</file>

<file path=ppt/tags/tag25.xml><?xml version="1.0" encoding="utf-8"?>
<p:tagLst xmlns:p="http://schemas.openxmlformats.org/presentationml/2006/main">
  <p:tag name="KSO_WM_UNIT_VALUE" val="1904*25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6_1*d*1"/>
  <p:tag name="KSO_WM_TEMPLATE_CATEGORY" val="custom"/>
  <p:tag name="KSO_WM_TEMPLATE_INDEX" val="20238276"/>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1_1*i*1"/>
  <p:tag name="KSO_WM_TEMPLATE_CATEGORY" val="custom"/>
  <p:tag name="KSO_WM_TEMPLATE_INDEX" val="20238241"/>
  <p:tag name="KSO_WM_UNIT_LAYERLEVEL" val="1"/>
  <p:tag name="KSO_WM_TAG_VERSION" val="3.0"/>
  <p:tag name="KSO_WM_BEAUTIFY_FLAG" val="#wm#"/>
  <p:tag name="KSO_WM_UNIT_USESOURCEFORMAT_APPLY" val="1"/>
</p:tagLst>
</file>

<file path=ppt/tags/tag8.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1_1*d*1"/>
  <p:tag name="KSO_WM_TEMPLATE_CATEGORY" val="custom"/>
  <p:tag name="KSO_WM_TEMPLATE_INDEX" val="20238241"/>
  <p:tag name="KSO_WM_UNIT_LAYERLEVEL" val="1"/>
  <p:tag name="KSO_WM_TAG_VERSION" val="3.0"/>
  <p:tag name="KSO_WM_BEAUTIFY_FLAG" val="#wm#"/>
  <p:tag name="KSO_WM_UNIT_USESOURCEFORMAT_APPLY" val="1"/>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8_1*i*1"/>
  <p:tag name="KSO_WM_TEMPLATE_CATEGORY" val="custom"/>
  <p:tag name="KSO_WM_TEMPLATE_INDEX" val="20238248"/>
  <p:tag name="KSO_WM_UNIT_LAYERLEVEL" val="1"/>
  <p:tag name="KSO_WM_TAG_VERSION" val="3.0"/>
  <p:tag name="KSO_WM_UNIT_FILL_FORE_SCHEMECOLOR_INDEX" val="5"/>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11632</Words>
  <Application>WPS Presentation</Application>
  <PresentationFormat/>
  <Paragraphs>386</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Arial</vt:lpstr>
      <vt:lpstr>Calibri</vt:lpstr>
      <vt:lpstr>Gabriola</vt:lpstr>
      <vt:lpstr>Lato</vt:lpstr>
      <vt:lpstr>Bahnschrift</vt:lpstr>
      <vt:lpstr>Wingdings</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Anshad Muhammad ansha</cp:lastModifiedBy>
  <cp:revision>147</cp:revision>
  <dcterms:created xsi:type="dcterms:W3CDTF">2024-11-17T05:38:00Z</dcterms:created>
  <dcterms:modified xsi:type="dcterms:W3CDTF">2024-11-17T10:52:39Z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FD16DC6770634556B90309F4F85649D8_12</vt:lpwstr>
  </property>
  <property fmtid="{D5CDD505-2E9C-101B-9397-08002B2CF9AE}" pid="3" name="KSOProductBuildVer">
    <vt:lpwstr>1033-12.2.0.18607</vt:lpwstr>
  </property>
</Properties>
</file>